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Nuni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52ea826c97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52ea826c97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52ea826c97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2ea826c97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52ea826c97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52ea826c97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2ea826c97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52ea826c97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52ea826c97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52ea826c97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52ea826c97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52ea826c97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52ea826c97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52ea826c97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2ea826c97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2ea826c97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52ea826c9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52ea826c9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Certain types of noises, does not affect the learned weights in a nn.</a:t>
            </a:r>
            <a:endParaRPr sz="1800"/>
          </a:p>
          <a:p>
            <a:pPr indent="0" lvl="0" marL="0" rtl="0" algn="l">
              <a:lnSpc>
                <a:spcPct val="115000"/>
              </a:lnSpc>
              <a:spcBef>
                <a:spcPts val="0"/>
              </a:spcBef>
              <a:spcAft>
                <a:spcPts val="0"/>
              </a:spcAft>
              <a:buNone/>
            </a:pPr>
            <a:r>
              <a:rPr lang="en" sz="1800"/>
              <a:t>The paper, Noise2Noise, shows that both in </a:t>
            </a:r>
            <a:r>
              <a:rPr lang="en" sz="1800"/>
              <a:t>a theoretical standpoint, and a practical standpoint, this statement is true.</a:t>
            </a:r>
            <a:endParaRPr sz="18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6" name="Shape 136"/>
        <p:cNvGrpSpPr/>
        <p:nvPr/>
      </p:nvGrpSpPr>
      <p:grpSpPr>
        <a:xfrm>
          <a:off x="0" y="0"/>
          <a:ext cx="0" cy="0"/>
          <a:chOff x="0" y="0"/>
          <a:chExt cx="0" cy="0"/>
        </a:xfrm>
      </p:grpSpPr>
      <p:sp>
        <p:nvSpPr>
          <p:cNvPr id="137" name="Google Shape;137;g52ea826c97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2ea826c97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background about the authors I guess.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52ea826c97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52ea826c97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t>I</a:t>
            </a:r>
            <a:r>
              <a:rPr lang="en" sz="1200"/>
              <a:t>ntuitively, this is particularly helpful to data scientists since data constraints are the bottlenecks of many machine learning problems, and more available data usually leads to better generalization of models.</a:t>
            </a:r>
            <a:endParaRPr sz="1200"/>
          </a:p>
          <a:p>
            <a:pPr indent="0" lvl="0" marL="0" rtl="0" algn="l">
              <a:lnSpc>
                <a:spcPct val="115000"/>
              </a:lnSpc>
              <a:spcBef>
                <a:spcPts val="0"/>
              </a:spcBef>
              <a:spcAft>
                <a:spcPts val="0"/>
              </a:spcAft>
              <a:buNone/>
            </a:pPr>
            <a:r>
              <a:rPr lang="en" sz="1200"/>
              <a:t> </a:t>
            </a:r>
            <a:endParaRPr sz="1200"/>
          </a:p>
          <a:p>
            <a:pPr indent="0" lvl="0" marL="0" rtl="0" algn="l">
              <a:lnSpc>
                <a:spcPct val="115000"/>
              </a:lnSpc>
              <a:spcBef>
                <a:spcPts val="0"/>
              </a:spcBef>
              <a:spcAft>
                <a:spcPts val="0"/>
              </a:spcAft>
              <a:buNone/>
            </a:pPr>
            <a:r>
              <a:rPr lang="en" sz="1200"/>
              <a:t>Below is a list of practical experiments that were run by the authors.</a:t>
            </a:r>
            <a:endParaRPr sz="1200"/>
          </a:p>
          <a:p>
            <a:pPr indent="0" lvl="0" marL="0" rtl="0" algn="l">
              <a:lnSpc>
                <a:spcPct val="115000"/>
              </a:lnSpc>
              <a:spcBef>
                <a:spcPts val="0"/>
              </a:spcBef>
              <a:spcAft>
                <a:spcPts val="0"/>
              </a:spcAft>
              <a:buNone/>
            </a:pPr>
            <a:r>
              <a:rPr lang="en" sz="1200"/>
              <a:t> </a:t>
            </a:r>
            <a:endParaRPr sz="1200"/>
          </a:p>
          <a:p>
            <a:pPr indent="0" lvl="0" marL="0" rtl="0" algn="l">
              <a:lnSpc>
                <a:spcPct val="115000"/>
              </a:lnSpc>
              <a:spcBef>
                <a:spcPts val="0"/>
              </a:spcBef>
              <a:spcAft>
                <a:spcPts val="0"/>
              </a:spcAft>
              <a:buNone/>
            </a:pPr>
            <a:r>
              <a:rPr i="1" lang="en" sz="1200" u="sng"/>
              <a:t>Training with synthetic data with zero-mean noise filters </a:t>
            </a:r>
            <a:endParaRPr i="1" sz="1200" u="sng"/>
          </a:p>
          <a:p>
            <a:pPr indent="0" lvl="0" marL="0" rtl="0" algn="l">
              <a:lnSpc>
                <a:spcPct val="115000"/>
              </a:lnSpc>
              <a:spcBef>
                <a:spcPts val="0"/>
              </a:spcBef>
              <a:spcAft>
                <a:spcPts val="0"/>
              </a:spcAft>
              <a:buNone/>
            </a:pPr>
            <a:r>
              <a:rPr lang="en" sz="1200"/>
              <a:t>Various noise generation processes were used to produce synthetic noisy targets, such as additive gaussian noise, poisson noise, multiplicative bernoulli noise, and text overlay filters. The results were promising as the trained models (with noisy targets) do show similar performance to models trained with clean targets. Comparison with other restoration benchmarks were also included, which showed the proposed network produced similar results to RED30 [2], </a:t>
            </a:r>
            <a:r>
              <a:rPr lang="en" sz="1200">
                <a:highlight>
                  <a:schemeClr val="dk1"/>
                </a:highlight>
              </a:rPr>
              <a:t>another noise restoration conv. network with auto-encoders. </a:t>
            </a:r>
            <a:endParaRPr sz="1200">
              <a:highlight>
                <a:schemeClr val="dk1"/>
              </a:highlight>
            </a:endParaRPr>
          </a:p>
          <a:p>
            <a:pPr indent="0" lvl="0" marL="0" rtl="0" algn="l">
              <a:lnSpc>
                <a:spcPct val="115000"/>
              </a:lnSpc>
              <a:spcBef>
                <a:spcPts val="0"/>
              </a:spcBef>
              <a:spcAft>
                <a:spcPts val="0"/>
              </a:spcAft>
              <a:buNone/>
            </a:pPr>
            <a:r>
              <a:rPr lang="en" sz="1200">
                <a:highlight>
                  <a:schemeClr val="dk1"/>
                </a:highlight>
              </a:rPr>
              <a:t> </a:t>
            </a:r>
            <a:endParaRPr sz="1200">
              <a:highlight>
                <a:schemeClr val="dk1"/>
              </a:highlight>
            </a:endParaRPr>
          </a:p>
          <a:p>
            <a:pPr indent="0" lvl="0" marL="0" rtl="0" algn="l">
              <a:lnSpc>
                <a:spcPct val="115000"/>
              </a:lnSpc>
              <a:spcBef>
                <a:spcPts val="0"/>
              </a:spcBef>
              <a:spcAft>
                <a:spcPts val="0"/>
              </a:spcAft>
              <a:buNone/>
            </a:pPr>
            <a:r>
              <a:rPr i="1" lang="en" sz="1200" u="sng"/>
              <a:t>Training with Monte Carlo rendered images</a:t>
            </a:r>
            <a:endParaRPr i="1" sz="1200" u="sng"/>
          </a:p>
          <a:p>
            <a:pPr indent="0" lvl="0" marL="0" rtl="0" algn="l">
              <a:lnSpc>
                <a:spcPct val="115000"/>
              </a:lnSpc>
              <a:spcBef>
                <a:spcPts val="0"/>
              </a:spcBef>
              <a:spcAft>
                <a:spcPts val="0"/>
              </a:spcAft>
              <a:buNone/>
            </a:pPr>
            <a:r>
              <a:rPr lang="en" sz="1200"/>
              <a:t>Images from virtual scenes are rendered using Monte Carlo path tracing methods. This rendering method obtains the intensity of each pixel by calculating the expectation value from the sampled “light rays”, which inherently introduces noise to the rendered image. The noise introduced by the random path sampling process is zero-mean, such that the theory mentioned above applies. The practical results agree with the theory background. I.e. The model trained with noisy targets performs similarly to the model trained with clean targets.</a:t>
            </a:r>
            <a:endParaRPr sz="1200"/>
          </a:p>
          <a:p>
            <a:pPr indent="0" lvl="0" marL="0" rtl="0" algn="l">
              <a:lnSpc>
                <a:spcPct val="115000"/>
              </a:lnSpc>
              <a:spcBef>
                <a:spcPts val="0"/>
              </a:spcBef>
              <a:spcAft>
                <a:spcPts val="0"/>
              </a:spcAft>
              <a:buNone/>
            </a:pPr>
            <a:r>
              <a:rPr lang="en" sz="1200"/>
              <a:t> </a:t>
            </a:r>
            <a:endParaRPr sz="1200"/>
          </a:p>
          <a:p>
            <a:pPr indent="0" lvl="0" marL="0" rtl="0" algn="l">
              <a:lnSpc>
                <a:spcPct val="115000"/>
              </a:lnSpc>
              <a:spcBef>
                <a:spcPts val="0"/>
              </a:spcBef>
              <a:spcAft>
                <a:spcPts val="0"/>
              </a:spcAft>
              <a:buNone/>
            </a:pPr>
            <a:r>
              <a:rPr i="1" lang="en" sz="1200" u="sng"/>
              <a:t>Real life data application with undersampled MRI images</a:t>
            </a:r>
            <a:endParaRPr i="1" sz="1200" u="sng"/>
          </a:p>
          <a:p>
            <a:pPr indent="0" lvl="0" marL="0" rtl="0" algn="l">
              <a:lnSpc>
                <a:spcPct val="115000"/>
              </a:lnSpc>
              <a:spcBef>
                <a:spcPts val="0"/>
              </a:spcBef>
              <a:spcAft>
                <a:spcPts val="0"/>
              </a:spcAft>
              <a:buNone/>
            </a:pPr>
            <a:r>
              <a:rPr lang="en" sz="1200"/>
              <a:t>Modern MRI techniques rely on compress sensing to reduce the capture cost of each MRI scan. The signal is undersampled, and non-linear reconstruction is performed to produce a scan. A sampling parameter λ=10 is selected which controls the percentage of samples that are retained relative to a full sampling. The results show that the model trained with noisy targets shows similar testing loss to the model trained with clean targets as well.</a:t>
            </a:r>
            <a:endParaRPr sz="1200"/>
          </a:p>
          <a:p>
            <a:pPr indent="0" lvl="0" marL="0" rtl="0" algn="l">
              <a:lnSpc>
                <a:spcPct val="115000"/>
              </a:lnSpc>
              <a:spcBef>
                <a:spcPts val="0"/>
              </a:spcBef>
              <a:spcAft>
                <a:spcPts val="0"/>
              </a:spcAft>
              <a:buNone/>
            </a:pPr>
            <a:r>
              <a:t/>
            </a:r>
            <a:endParaRPr sz="1300">
              <a:solidFill>
                <a:schemeClr val="dk2"/>
              </a:solidFill>
              <a:latin typeface="Calibri"/>
              <a:ea typeface="Calibri"/>
              <a:cs typeface="Calibri"/>
              <a:sym typeface="Calibri"/>
            </a:endParaRPr>
          </a:p>
          <a:p>
            <a:pPr indent="0" lvl="0" marL="0" rtl="0" algn="l">
              <a:spcBef>
                <a:spcPts val="16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52ea826c97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52ea826c97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2ea826c97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2ea826c97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prediction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52ea826c97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52ea826c97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prediction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52ea826c97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52ea826c97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Input, prediction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52ea826c97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52ea826c97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github.com/NVlabs/noise2noise/tree/master/dnnlib" TargetMode="External"/><Relationship Id="rId4" Type="http://schemas.openxmlformats.org/officeDocument/2006/relationships/hyperlink" Target="http://r0k.us/graphics/kodak/kodak/" TargetMode="External"/><Relationship Id="rId5" Type="http://schemas.openxmlformats.org/officeDocument/2006/relationships/hyperlink" Target="https://www2.eecs.berkeley.edu/Research/Projects/CS/vision/bsds/BSDS300-images.tgz"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400">
                <a:solidFill>
                  <a:srgbClr val="000000"/>
                </a:solidFill>
                <a:latin typeface="Arial"/>
                <a:ea typeface="Arial"/>
                <a:cs typeface="Arial"/>
                <a:sym typeface="Arial"/>
              </a:rPr>
              <a:t>Image Restoration without Clean Data</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000000"/>
                </a:solidFill>
                <a:latin typeface="Arial"/>
                <a:ea typeface="Arial"/>
                <a:cs typeface="Arial"/>
                <a:sym typeface="Arial"/>
              </a:rPr>
              <a:t>Ji Tin Justin Li - A 20423037</a:t>
            </a:r>
            <a:endParaRPr>
              <a:solidFill>
                <a:srgbClr val="000000"/>
              </a:solidFill>
              <a:latin typeface="Arial"/>
              <a:ea typeface="Arial"/>
              <a:cs typeface="Arial"/>
              <a:sym typeface="Arial"/>
            </a:endParaRPr>
          </a:p>
          <a:p>
            <a:pPr indent="0" lvl="0" marL="0" rtl="0" algn="ctr">
              <a:lnSpc>
                <a:spcPct val="115000"/>
              </a:lnSpc>
              <a:spcBef>
                <a:spcPts val="0"/>
              </a:spcBef>
              <a:spcAft>
                <a:spcPts val="0"/>
              </a:spcAft>
              <a:buNone/>
            </a:pPr>
            <a:r>
              <a:rPr lang="en">
                <a:solidFill>
                  <a:srgbClr val="000000"/>
                </a:solidFill>
                <a:latin typeface="Arial"/>
                <a:ea typeface="Arial"/>
                <a:cs typeface="Arial"/>
                <a:sym typeface="Arial"/>
              </a:rPr>
              <a:t>Subowen Yan - A 20430537</a:t>
            </a:r>
            <a:endParaRPr>
              <a:solidFill>
                <a:srgbClr val="000000"/>
              </a:solidFill>
              <a:latin typeface="Arial"/>
              <a:ea typeface="Arial"/>
              <a:cs typeface="Arial"/>
              <a:sym typeface="Arial"/>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22"/>
          <p:cNvSpPr txBox="1"/>
          <p:nvPr>
            <p:ph type="title"/>
          </p:nvPr>
        </p:nvSpPr>
        <p:spPr>
          <a:xfrm>
            <a:off x="819150" y="5868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a:t>
            </a:r>
            <a:endParaRPr>
              <a:solidFill>
                <a:srgbClr val="000000"/>
              </a:solidFill>
            </a:endParaRPr>
          </a:p>
        </p:txBody>
      </p:sp>
      <p:sp>
        <p:nvSpPr>
          <p:cNvPr id="184" name="Google Shape;184;p2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5" name="Google Shape;185;p22"/>
          <p:cNvPicPr preferRelativeResize="0"/>
          <p:nvPr/>
        </p:nvPicPr>
        <p:blipFill>
          <a:blip r:embed="rId3">
            <a:alphaModFix/>
          </a:blip>
          <a:stretch>
            <a:fillRect/>
          </a:stretch>
        </p:blipFill>
        <p:spPr>
          <a:xfrm>
            <a:off x="819150" y="1374550"/>
            <a:ext cx="7505700" cy="32403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91" name="Google Shape;191;p23"/>
          <p:cNvSpPr txBox="1"/>
          <p:nvPr>
            <p:ph type="title"/>
          </p:nvPr>
        </p:nvSpPr>
        <p:spPr>
          <a:xfrm>
            <a:off x="819150" y="5868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 </a:t>
            </a:r>
            <a:r>
              <a:rPr lang="en">
                <a:solidFill>
                  <a:srgbClr val="000000"/>
                </a:solidFill>
              </a:rPr>
              <a:t>(continue)</a:t>
            </a:r>
            <a:r>
              <a:rPr lang="en">
                <a:solidFill>
                  <a:srgbClr val="000000"/>
                </a:solidFill>
              </a:rPr>
              <a:t>:</a:t>
            </a:r>
            <a:endParaRPr>
              <a:solidFill>
                <a:srgbClr val="000000"/>
              </a:solidFill>
            </a:endParaRPr>
          </a:p>
        </p:txBody>
      </p:sp>
      <p:pic>
        <p:nvPicPr>
          <p:cNvPr id="192" name="Google Shape;192;p23"/>
          <p:cNvPicPr preferRelativeResize="0"/>
          <p:nvPr/>
        </p:nvPicPr>
        <p:blipFill>
          <a:blip r:embed="rId3">
            <a:alphaModFix/>
          </a:blip>
          <a:stretch>
            <a:fillRect/>
          </a:stretch>
        </p:blipFill>
        <p:spPr>
          <a:xfrm>
            <a:off x="819150" y="1429525"/>
            <a:ext cx="7505700" cy="3095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198" name="Google Shape;198;p24"/>
          <p:cNvSpPr txBox="1"/>
          <p:nvPr>
            <p:ph type="title"/>
          </p:nvPr>
        </p:nvSpPr>
        <p:spPr>
          <a:xfrm>
            <a:off x="819150" y="5868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 </a:t>
            </a:r>
            <a:r>
              <a:rPr lang="en">
                <a:solidFill>
                  <a:srgbClr val="000000"/>
                </a:solidFill>
              </a:rPr>
              <a:t>(continue)</a:t>
            </a:r>
            <a:r>
              <a:rPr lang="en">
                <a:solidFill>
                  <a:srgbClr val="000000"/>
                </a:solidFill>
              </a:rPr>
              <a:t>:</a:t>
            </a:r>
            <a:endParaRPr>
              <a:solidFill>
                <a:srgbClr val="000000"/>
              </a:solidFill>
            </a:endParaRPr>
          </a:p>
        </p:txBody>
      </p:sp>
      <p:pic>
        <p:nvPicPr>
          <p:cNvPr id="199" name="Google Shape;199;p24"/>
          <p:cNvPicPr preferRelativeResize="0"/>
          <p:nvPr/>
        </p:nvPicPr>
        <p:blipFill>
          <a:blip r:embed="rId3">
            <a:alphaModFix/>
          </a:blip>
          <a:stretch>
            <a:fillRect/>
          </a:stretch>
        </p:blipFill>
        <p:spPr>
          <a:xfrm>
            <a:off x="791600" y="1392300"/>
            <a:ext cx="7560799" cy="31920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05" name="Google Shape;205;p25"/>
          <p:cNvSpPr txBox="1"/>
          <p:nvPr>
            <p:ph type="title"/>
          </p:nvPr>
        </p:nvSpPr>
        <p:spPr>
          <a:xfrm>
            <a:off x="819150" y="5868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Results </a:t>
            </a:r>
            <a:r>
              <a:rPr lang="en">
                <a:solidFill>
                  <a:srgbClr val="000000"/>
                </a:solidFill>
              </a:rPr>
              <a:t>(continue)</a:t>
            </a:r>
            <a:r>
              <a:rPr lang="en">
                <a:solidFill>
                  <a:srgbClr val="000000"/>
                </a:solidFill>
              </a:rPr>
              <a:t>:</a:t>
            </a:r>
            <a:endParaRPr>
              <a:solidFill>
                <a:srgbClr val="000000"/>
              </a:solidFill>
            </a:endParaRPr>
          </a:p>
        </p:txBody>
      </p:sp>
      <p:pic>
        <p:nvPicPr>
          <p:cNvPr id="206" name="Google Shape;206;p25"/>
          <p:cNvPicPr preferRelativeResize="0"/>
          <p:nvPr/>
        </p:nvPicPr>
        <p:blipFill>
          <a:blip r:embed="rId3">
            <a:alphaModFix/>
          </a:blip>
          <a:stretch>
            <a:fillRect/>
          </a:stretch>
        </p:blipFill>
        <p:spPr>
          <a:xfrm>
            <a:off x="819150" y="1314800"/>
            <a:ext cx="7505700" cy="31794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Loss and MSE</a:t>
            </a:r>
            <a:endParaRPr>
              <a:solidFill>
                <a:srgbClr val="000000"/>
              </a:solidFill>
            </a:endParaRPr>
          </a:p>
        </p:txBody>
      </p:sp>
      <p:pic>
        <p:nvPicPr>
          <p:cNvPr id="212" name="Google Shape;212;p26"/>
          <p:cNvPicPr preferRelativeResize="0"/>
          <p:nvPr/>
        </p:nvPicPr>
        <p:blipFill>
          <a:blip r:embed="rId3">
            <a:alphaModFix/>
          </a:blip>
          <a:stretch>
            <a:fillRect/>
          </a:stretch>
        </p:blipFill>
        <p:spPr>
          <a:xfrm>
            <a:off x="819150" y="1644300"/>
            <a:ext cx="3640400" cy="2734350"/>
          </a:xfrm>
          <a:prstGeom prst="rect">
            <a:avLst/>
          </a:prstGeom>
          <a:noFill/>
          <a:ln>
            <a:noFill/>
          </a:ln>
        </p:spPr>
      </p:pic>
      <p:pic>
        <p:nvPicPr>
          <p:cNvPr id="213" name="Google Shape;213;p26"/>
          <p:cNvPicPr preferRelativeResize="0"/>
          <p:nvPr/>
        </p:nvPicPr>
        <p:blipFill>
          <a:blip r:embed="rId4">
            <a:alphaModFix/>
          </a:blip>
          <a:stretch>
            <a:fillRect/>
          </a:stretch>
        </p:blipFill>
        <p:spPr>
          <a:xfrm>
            <a:off x="4459550" y="1684760"/>
            <a:ext cx="3934950" cy="269389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C</a:t>
            </a:r>
            <a:r>
              <a:rPr lang="en">
                <a:solidFill>
                  <a:srgbClr val="000000"/>
                </a:solidFill>
              </a:rPr>
              <a:t>onclusion</a:t>
            </a:r>
            <a:r>
              <a:rPr lang="en">
                <a:solidFill>
                  <a:srgbClr val="000000"/>
                </a:solidFill>
              </a:rPr>
              <a:t>:</a:t>
            </a:r>
            <a:endParaRPr>
              <a:solidFill>
                <a:srgbClr val="000000"/>
              </a:solidFill>
            </a:endParaRPr>
          </a:p>
        </p:txBody>
      </p:sp>
      <p:sp>
        <p:nvSpPr>
          <p:cNvPr id="219" name="Google Shape;219;p2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solidFill>
                  <a:srgbClr val="000000"/>
                </a:solidFill>
                <a:latin typeface="Arial"/>
                <a:ea typeface="Arial"/>
                <a:cs typeface="Arial"/>
                <a:sym typeface="Arial"/>
              </a:rPr>
              <a:t>we have presented the zero-mean distribution applied to deep neural networks to recover image signals. It is absolutely possible or even better to turn a corrupted image into a clean image without observing a clean image. We have shown that the statistical distribution noise, such as multiplicative Bernoulli, Gaussian, or Poisson can be removed with general-purpose deep convolutional models. This will significantly benefit many areas in the future.</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2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Reference:</a:t>
            </a:r>
            <a:endParaRPr>
              <a:solidFill>
                <a:srgbClr val="000000"/>
              </a:solidFill>
            </a:endParaRPr>
          </a:p>
        </p:txBody>
      </p:sp>
      <p:sp>
        <p:nvSpPr>
          <p:cNvPr id="225" name="Google Shape;225;p2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J. Lehtinen, J. Munkberg, J. Hasselgren, S. Laine, T. Kar- ras, M. Aittala, and T. Aila. Noise2Noise: Learning image restoration without clean data.</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Mao, Xiao-Jiao, Shen, Chunhua, and Yang, Yu-Bin. Image restoration using convolutional auto-encoders with symmetric skip connections. In Proc. NIPS, 2016.</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u="sng">
                <a:solidFill>
                  <a:srgbClr val="1155CC"/>
                </a:solidFill>
                <a:highlight>
                  <a:srgbClr val="FFFFFF"/>
                </a:highlight>
                <a:latin typeface="Arial"/>
                <a:ea typeface="Arial"/>
                <a:cs typeface="Arial"/>
                <a:sym typeface="Arial"/>
                <a:hlinkClick r:id="rId3"/>
              </a:rPr>
              <a:t>https://github.com/NVlabs/noise2noise/tree/master/dnnlib</a:t>
            </a:r>
            <a:endParaRPr sz="1200" u="sng">
              <a:solidFill>
                <a:srgbClr val="1155CC"/>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u="sng">
                <a:solidFill>
                  <a:srgbClr val="1155CC"/>
                </a:solidFill>
                <a:latin typeface="Arial"/>
                <a:ea typeface="Arial"/>
                <a:cs typeface="Arial"/>
                <a:sym typeface="Arial"/>
                <a:hlinkClick r:id="rId4"/>
              </a:rPr>
              <a:t>http://r0k.us/graphics/kodak/kodak/</a:t>
            </a:r>
            <a:endParaRPr sz="1200" u="sng">
              <a:solidFill>
                <a:srgbClr val="1155CC"/>
              </a:solidFill>
              <a:latin typeface="Arial"/>
              <a:ea typeface="Arial"/>
              <a:cs typeface="Arial"/>
              <a:sym typeface="Arial"/>
            </a:endParaRPr>
          </a:p>
          <a:p>
            <a:pPr indent="0" lvl="0" marL="0" rtl="0" algn="l">
              <a:lnSpc>
                <a:spcPct val="115000"/>
              </a:lnSpc>
              <a:spcBef>
                <a:spcPts val="0"/>
              </a:spcBef>
              <a:spcAft>
                <a:spcPts val="0"/>
              </a:spcAft>
              <a:buNone/>
            </a:pPr>
            <a:r>
              <a:rPr lang="en" sz="1200">
                <a:solidFill>
                  <a:srgbClr val="000000"/>
                </a:solidFill>
                <a:latin typeface="Arial"/>
                <a:ea typeface="Arial"/>
                <a:cs typeface="Arial"/>
                <a:sym typeface="Arial"/>
              </a:rPr>
              <a:t> </a:t>
            </a:r>
            <a:endParaRPr sz="1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 sz="1200" u="sng">
                <a:solidFill>
                  <a:srgbClr val="1155CC"/>
                </a:solidFill>
                <a:latin typeface="Arial"/>
                <a:ea typeface="Arial"/>
                <a:cs typeface="Arial"/>
                <a:sym typeface="Arial"/>
                <a:hlinkClick r:id="rId5"/>
              </a:rPr>
              <a:t>https://www2.eecs.berkeley.edu/Research/Projects/CS/vision/bsds/BSDS300-images.tgz</a:t>
            </a:r>
            <a:endParaRPr sz="1200" u="sng">
              <a:solidFill>
                <a:srgbClr val="1155CC"/>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29"/>
          <p:cNvSpPr txBox="1"/>
          <p:nvPr>
            <p:ph type="title"/>
          </p:nvPr>
        </p:nvSpPr>
        <p:spPr>
          <a:xfrm flipH="1" rot="-1257052">
            <a:off x="819135" y="1845522"/>
            <a:ext cx="7505723" cy="170544"/>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600"/>
              <a:t>Thank you </a:t>
            </a:r>
            <a:endParaRPr sz="3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Background and </a:t>
            </a:r>
            <a:r>
              <a:rPr lang="en" sz="2400">
                <a:solidFill>
                  <a:srgbClr val="000000"/>
                </a:solidFill>
              </a:rPr>
              <a:t>Problem statement</a:t>
            </a:r>
            <a:endParaRPr sz="2400">
              <a:solidFill>
                <a:srgbClr val="000000"/>
              </a:solidFill>
            </a:endParaRPr>
          </a:p>
        </p:txBody>
      </p:sp>
      <p:sp>
        <p:nvSpPr>
          <p:cNvPr id="135" name="Google Shape;135;p14"/>
          <p:cNvSpPr txBox="1"/>
          <p:nvPr>
            <p:ph idx="1" type="body"/>
          </p:nvPr>
        </p:nvSpPr>
        <p:spPr>
          <a:xfrm>
            <a:off x="819150" y="1948950"/>
            <a:ext cx="7505700" cy="24480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Sources of noise in signals and data</a:t>
            </a:r>
            <a:endParaRPr sz="1800">
              <a:solidFill>
                <a:srgbClr val="000000"/>
              </a:solidFill>
              <a:latin typeface="Arial"/>
              <a:ea typeface="Arial"/>
              <a:cs typeface="Arial"/>
              <a:sym typeface="Arial"/>
            </a:endParaRPr>
          </a:p>
          <a:p>
            <a:pPr indent="-342900" lvl="0" marL="457200" rtl="0" algn="l">
              <a:lnSpc>
                <a:spcPct val="115000"/>
              </a:lnSpc>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Signal reconstruction - subfield of statistical analysis</a:t>
            </a:r>
            <a:endParaRPr sz="1800">
              <a:solidFill>
                <a:srgbClr val="000000"/>
              </a:solidFill>
              <a:latin typeface="Arial"/>
              <a:ea typeface="Arial"/>
              <a:cs typeface="Arial"/>
              <a:sym typeface="Arial"/>
            </a:endParaRPr>
          </a:p>
          <a:p>
            <a:pPr indent="-342900" lvl="0" marL="457200" rtl="0" algn="l">
              <a:lnSpc>
                <a:spcPct val="115000"/>
              </a:lnSpc>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Application of CNNs on Image data</a:t>
            </a:r>
            <a:endParaRPr sz="1800">
              <a:solidFill>
                <a:srgbClr val="000000"/>
              </a:solidFill>
              <a:latin typeface="Arial"/>
              <a:ea typeface="Arial"/>
              <a:cs typeface="Arial"/>
              <a:sym typeface="Arial"/>
            </a:endParaRPr>
          </a:p>
          <a:p>
            <a:pPr indent="-342900" lvl="0" marL="457200" rtl="0" algn="l">
              <a:spcBef>
                <a:spcPts val="0"/>
              </a:spcBef>
              <a:spcAft>
                <a:spcPts val="0"/>
              </a:spcAft>
              <a:buClr>
                <a:srgbClr val="000000"/>
              </a:buClr>
              <a:buSzPts val="1800"/>
              <a:buFont typeface="Arial"/>
              <a:buChar char="●"/>
            </a:pPr>
            <a:r>
              <a:rPr lang="en" sz="1800">
                <a:solidFill>
                  <a:srgbClr val="000000"/>
                </a:solidFill>
                <a:latin typeface="Arial"/>
                <a:ea typeface="Arial"/>
                <a:cs typeface="Arial"/>
                <a:sym typeface="Arial"/>
              </a:rPr>
              <a:t>Machine learning problems: Lack of data</a:t>
            </a:r>
            <a:endParaRPr sz="18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8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Resource used </a:t>
            </a:r>
            <a:r>
              <a:rPr lang="en">
                <a:solidFill>
                  <a:srgbClr val="000000"/>
                </a:solidFill>
              </a:rPr>
              <a:t> </a:t>
            </a:r>
            <a:endParaRPr>
              <a:solidFill>
                <a:srgbClr val="000000"/>
              </a:solidFill>
            </a:endParaRPr>
          </a:p>
        </p:txBody>
      </p:sp>
      <p:sp>
        <p:nvSpPr>
          <p:cNvPr id="141" name="Google Shape;141;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i="1" lang="en" sz="1800">
                <a:solidFill>
                  <a:srgbClr val="000000"/>
                </a:solidFill>
                <a:latin typeface="Arial"/>
                <a:ea typeface="Arial"/>
                <a:cs typeface="Arial"/>
                <a:sym typeface="Arial"/>
              </a:rPr>
              <a:t>“Noise2Noise: Learning Image Restoration without Clean Data”</a:t>
            </a:r>
            <a:endParaRPr i="1" sz="1800">
              <a:solidFill>
                <a:srgbClr val="000000"/>
              </a:solidFill>
              <a:latin typeface="Arial"/>
              <a:ea typeface="Arial"/>
              <a:cs typeface="Arial"/>
              <a:sym typeface="Arial"/>
            </a:endParaRPr>
          </a:p>
          <a:p>
            <a:pPr indent="0" lvl="0" marL="0" rtl="0" algn="l">
              <a:spcBef>
                <a:spcPts val="1200"/>
              </a:spcBef>
              <a:spcAft>
                <a:spcPts val="0"/>
              </a:spcAft>
              <a:buNone/>
            </a:pPr>
            <a:r>
              <a:rPr lang="en" sz="1400">
                <a:solidFill>
                  <a:srgbClr val="000000"/>
                </a:solidFill>
                <a:latin typeface="Arial"/>
                <a:ea typeface="Arial"/>
                <a:cs typeface="Arial"/>
                <a:sym typeface="Arial"/>
              </a:rPr>
              <a:t>~ by Jaakko Lehtinen, Jacob Munkberg, Jon Hasselgren, Samuli Laine, Tero Karras, Miika Aittala and Timo Aila</a:t>
            </a:r>
            <a:endParaRPr sz="1400">
              <a:solidFill>
                <a:srgbClr val="000000"/>
              </a:solidFill>
              <a:latin typeface="Arial"/>
              <a:ea typeface="Arial"/>
              <a:cs typeface="Arial"/>
              <a:sym typeface="Arial"/>
            </a:endParaRPr>
          </a:p>
          <a:p>
            <a:pPr indent="0" lvl="0" marL="0" rtl="0" algn="l">
              <a:spcBef>
                <a:spcPts val="1600"/>
              </a:spcBef>
              <a:spcAft>
                <a:spcPts val="0"/>
              </a:spcAft>
              <a:buNone/>
            </a:pPr>
            <a:r>
              <a:rPr lang="en" sz="1400">
                <a:solidFill>
                  <a:srgbClr val="000000"/>
                </a:solidFill>
                <a:latin typeface="Arial"/>
                <a:ea typeface="Arial"/>
                <a:cs typeface="Arial"/>
                <a:sym typeface="Arial"/>
              </a:rPr>
              <a:t>-&gt; From NVIDIA, Aalto University, and MIT CSAIL.</a:t>
            </a:r>
            <a:endParaRPr sz="1400">
              <a:solidFill>
                <a:srgbClr val="000000"/>
              </a:solidFill>
              <a:latin typeface="Arial"/>
              <a:ea typeface="Arial"/>
              <a:cs typeface="Arial"/>
              <a:sym typeface="Arial"/>
            </a:endParaRPr>
          </a:p>
          <a:p>
            <a:pPr indent="0" lvl="0" marL="0" rtl="0" algn="l">
              <a:spcBef>
                <a:spcPts val="1600"/>
              </a:spcBef>
              <a:spcAft>
                <a:spcPts val="1600"/>
              </a:spcAft>
              <a:buNone/>
            </a:pPr>
            <a:r>
              <a:rPr lang="en" sz="1400">
                <a:solidFill>
                  <a:srgbClr val="000000"/>
                </a:solidFill>
                <a:latin typeface="Arial"/>
                <a:ea typeface="Arial"/>
                <a:cs typeface="Arial"/>
                <a:sym typeface="Arial"/>
              </a:rPr>
              <a:t>-&gt; Paper released on 2018, at the 35th International Conference on Machine Learning</a:t>
            </a:r>
            <a:endParaRPr sz="140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Brief summary of the paper</a:t>
            </a:r>
            <a:endParaRPr>
              <a:solidFill>
                <a:srgbClr val="000000"/>
              </a:solidFill>
            </a:endParaRPr>
          </a:p>
        </p:txBody>
      </p:sp>
      <p:sp>
        <p:nvSpPr>
          <p:cNvPr id="147" name="Google Shape;147;p16"/>
          <p:cNvSpPr txBox="1"/>
          <p:nvPr>
            <p:ph idx="1" type="body"/>
          </p:nvPr>
        </p:nvSpPr>
        <p:spPr>
          <a:xfrm>
            <a:off x="819150" y="1763925"/>
            <a:ext cx="7505700" cy="24480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400">
                <a:solidFill>
                  <a:srgbClr val="000000"/>
                </a:solidFill>
                <a:latin typeface="Arial"/>
                <a:ea typeface="Arial"/>
                <a:cs typeface="Arial"/>
                <a:sym typeface="Arial"/>
              </a:rPr>
              <a:t>Key idea: “</a:t>
            </a:r>
            <a:r>
              <a:rPr i="1" lang="en" sz="1400">
                <a:solidFill>
                  <a:srgbClr val="000000"/>
                </a:solidFill>
                <a:latin typeface="Arial"/>
                <a:ea typeface="Arial"/>
                <a:cs typeface="Arial"/>
                <a:sym typeface="Arial"/>
              </a:rPr>
              <a:t>it is possible to learn to restore images by only using images corrupted with noise” </a:t>
            </a:r>
            <a:endParaRPr sz="1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200">
                <a:solidFill>
                  <a:srgbClr val="000000"/>
                </a:solidFill>
                <a:latin typeface="Arial"/>
                <a:ea typeface="Arial"/>
                <a:cs typeface="Arial"/>
                <a:sym typeface="Arial"/>
              </a:rPr>
              <a:t>Implications: </a:t>
            </a:r>
            <a:endParaRPr sz="12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AutoNum type="arabicPeriod"/>
            </a:pPr>
            <a:r>
              <a:rPr lang="en" sz="1200">
                <a:solidFill>
                  <a:srgbClr val="000000"/>
                </a:solidFill>
                <a:latin typeface="Arial"/>
                <a:ea typeface="Arial"/>
                <a:cs typeface="Arial"/>
                <a:sym typeface="Arial"/>
              </a:rPr>
              <a:t>Noisy training targets perform just as well as clean targets</a:t>
            </a:r>
            <a:endParaRPr sz="1200">
              <a:solidFill>
                <a:srgbClr val="000000"/>
              </a:solidFill>
              <a:latin typeface="Arial"/>
              <a:ea typeface="Arial"/>
              <a:cs typeface="Arial"/>
              <a:sym typeface="Arial"/>
            </a:endParaRPr>
          </a:p>
          <a:p>
            <a:pPr indent="-298450" lvl="0" marL="457200" rtl="0" algn="l">
              <a:lnSpc>
                <a:spcPct val="150000"/>
              </a:lnSpc>
              <a:spcBef>
                <a:spcPts val="0"/>
              </a:spcBef>
              <a:spcAft>
                <a:spcPts val="0"/>
              </a:spcAft>
              <a:buClr>
                <a:srgbClr val="000000"/>
              </a:buClr>
              <a:buSzPts val="1100"/>
              <a:buFont typeface="Arial"/>
              <a:buAutoNum type="arabicPeriod"/>
            </a:pPr>
            <a:r>
              <a:rPr lang="en" sz="1200">
                <a:solidFill>
                  <a:srgbClr val="000000"/>
                </a:solidFill>
                <a:latin typeface="Arial"/>
                <a:ea typeface="Arial"/>
                <a:cs typeface="Arial"/>
                <a:sym typeface="Arial"/>
              </a:rPr>
              <a:t>In many real life scenarios, lower quality data can be collected with lower capture budget i.e. higher volume of data (of lower quality) can be collected with the same capture cost.</a:t>
            </a:r>
            <a:endParaRPr sz="1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rPr lang="en" sz="1200">
                <a:solidFill>
                  <a:srgbClr val="000000"/>
                </a:solidFill>
                <a:latin typeface="Arial"/>
                <a:ea typeface="Arial"/>
                <a:cs typeface="Arial"/>
                <a:sym typeface="Arial"/>
              </a:rPr>
              <a:t>-&gt; Solves </a:t>
            </a:r>
            <a:r>
              <a:rPr i="1" lang="en" sz="1200" u="sng">
                <a:solidFill>
                  <a:srgbClr val="000000"/>
                </a:solidFill>
                <a:latin typeface="Arial"/>
                <a:ea typeface="Arial"/>
                <a:cs typeface="Arial"/>
                <a:sym typeface="Arial"/>
              </a:rPr>
              <a:t>data constraints bottlenecks</a:t>
            </a:r>
            <a:r>
              <a:rPr lang="en" sz="1200">
                <a:solidFill>
                  <a:srgbClr val="000000"/>
                </a:solidFill>
                <a:latin typeface="Arial"/>
                <a:ea typeface="Arial"/>
                <a:cs typeface="Arial"/>
                <a:sym typeface="Arial"/>
              </a:rPr>
              <a:t> for real life machine learning problems!</a:t>
            </a:r>
            <a:endParaRPr sz="120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List of practical experiments done in paper</a:t>
            </a:r>
            <a:endParaRPr>
              <a:solidFill>
                <a:srgbClr val="000000"/>
              </a:solidFill>
            </a:endParaRPr>
          </a:p>
        </p:txBody>
      </p:sp>
      <p:sp>
        <p:nvSpPr>
          <p:cNvPr id="153" name="Google Shape;153;p17"/>
          <p:cNvSpPr txBox="1"/>
          <p:nvPr>
            <p:ph idx="1" type="body"/>
          </p:nvPr>
        </p:nvSpPr>
        <p:spPr>
          <a:xfrm>
            <a:off x="819150" y="1763925"/>
            <a:ext cx="7505700" cy="998100"/>
          </a:xfrm>
          <a:prstGeom prst="rect">
            <a:avLst/>
          </a:prstGeom>
        </p:spPr>
        <p:txBody>
          <a:bodyPr anchorCtr="0" anchor="t" bIns="91425" lIns="91425" spcFirstLastPara="1" rIns="91425" wrap="square" tIns="91425">
            <a:noAutofit/>
          </a:bodyPr>
          <a:lstStyle/>
          <a:p>
            <a:pPr indent="-304800" lvl="0" marL="457200" rtl="0" algn="l">
              <a:lnSpc>
                <a:spcPct val="200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S</a:t>
            </a:r>
            <a:r>
              <a:rPr lang="en" sz="1200">
                <a:solidFill>
                  <a:srgbClr val="000000"/>
                </a:solidFill>
                <a:latin typeface="Arial"/>
                <a:ea typeface="Arial"/>
                <a:cs typeface="Arial"/>
                <a:sym typeface="Arial"/>
              </a:rPr>
              <a:t>ynthetic data with zero-mean noise filters </a:t>
            </a:r>
            <a:endParaRPr sz="1200">
              <a:solidFill>
                <a:srgbClr val="000000"/>
              </a:solidFill>
              <a:latin typeface="Arial"/>
              <a:ea typeface="Arial"/>
              <a:cs typeface="Arial"/>
              <a:sym typeface="Arial"/>
            </a:endParaRPr>
          </a:p>
          <a:p>
            <a:pPr indent="-304800" lvl="0" marL="457200" rtl="0" algn="l">
              <a:lnSpc>
                <a:spcPct val="200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Monte Carlo rendered images</a:t>
            </a:r>
            <a:endParaRPr sz="1200">
              <a:solidFill>
                <a:srgbClr val="000000"/>
              </a:solidFill>
              <a:latin typeface="Arial"/>
              <a:ea typeface="Arial"/>
              <a:cs typeface="Arial"/>
              <a:sym typeface="Arial"/>
            </a:endParaRPr>
          </a:p>
          <a:p>
            <a:pPr indent="-304800" lvl="0" marL="457200" rtl="0" algn="l">
              <a:lnSpc>
                <a:spcPct val="200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Real life data application with undersampled MRI images</a:t>
            </a:r>
            <a:endParaRPr sz="1200">
              <a:solidFill>
                <a:srgbClr val="000000"/>
              </a:solidFill>
              <a:latin typeface="Arial"/>
              <a:ea typeface="Arial"/>
              <a:cs typeface="Arial"/>
              <a:sym typeface="Arial"/>
            </a:endParaRPr>
          </a:p>
          <a:p>
            <a:pPr indent="0" lvl="0" marL="0" rtl="0" algn="l">
              <a:lnSpc>
                <a:spcPct val="200000"/>
              </a:lnSpc>
              <a:spcBef>
                <a:spcPts val="0"/>
              </a:spcBef>
              <a:spcAft>
                <a:spcPts val="0"/>
              </a:spcAft>
              <a:buNone/>
            </a:pPr>
            <a:r>
              <a:t/>
            </a:r>
            <a:endParaRPr sz="1200">
              <a:solidFill>
                <a:srgbClr val="000000"/>
              </a:solidFill>
              <a:latin typeface="Arial"/>
              <a:ea typeface="Arial"/>
              <a:cs typeface="Arial"/>
              <a:sym typeface="Arial"/>
            </a:endParaRPr>
          </a:p>
          <a:p>
            <a:pPr indent="0" lvl="0" marL="0" rtl="0" algn="l">
              <a:lnSpc>
                <a:spcPct val="150000"/>
              </a:lnSpc>
              <a:spcBef>
                <a:spcPts val="0"/>
              </a:spcBef>
              <a:spcAft>
                <a:spcPts val="0"/>
              </a:spcAft>
              <a:buNone/>
            </a:pPr>
            <a:r>
              <a:t/>
            </a:r>
            <a:endParaRPr sz="1200">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18"/>
          <p:cNvSpPr txBox="1"/>
          <p:nvPr/>
        </p:nvSpPr>
        <p:spPr>
          <a:xfrm>
            <a:off x="862200" y="3827750"/>
            <a:ext cx="7419600" cy="42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t>Test results obtained from Noise2Noise paper, using synthetic data with Gaussian and Bernoulli noise filter</a:t>
            </a:r>
            <a:endParaRPr/>
          </a:p>
        </p:txBody>
      </p:sp>
      <p:pic>
        <p:nvPicPr>
          <p:cNvPr id="159" name="Google Shape;159;p18"/>
          <p:cNvPicPr preferRelativeResize="0"/>
          <p:nvPr/>
        </p:nvPicPr>
        <p:blipFill rotWithShape="1">
          <a:blip r:embed="rId3">
            <a:alphaModFix/>
          </a:blip>
          <a:srcRect b="0" l="25457" r="28763" t="0"/>
          <a:stretch/>
        </p:blipFill>
        <p:spPr>
          <a:xfrm>
            <a:off x="1174500" y="395400"/>
            <a:ext cx="3013201" cy="3238500"/>
          </a:xfrm>
          <a:prstGeom prst="rect">
            <a:avLst/>
          </a:prstGeom>
          <a:noFill/>
          <a:ln>
            <a:noFill/>
          </a:ln>
        </p:spPr>
      </p:pic>
      <p:pic>
        <p:nvPicPr>
          <p:cNvPr id="160" name="Google Shape;160;p18"/>
          <p:cNvPicPr preferRelativeResize="0"/>
          <p:nvPr/>
        </p:nvPicPr>
        <p:blipFill>
          <a:blip r:embed="rId4">
            <a:alphaModFix/>
          </a:blip>
          <a:stretch>
            <a:fillRect/>
          </a:stretch>
        </p:blipFill>
        <p:spPr>
          <a:xfrm>
            <a:off x="4996201" y="395400"/>
            <a:ext cx="3048000" cy="3143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19"/>
          <p:cNvSpPr txBox="1"/>
          <p:nvPr/>
        </p:nvSpPr>
        <p:spPr>
          <a:xfrm>
            <a:off x="1657800" y="3900650"/>
            <a:ext cx="5828400" cy="42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t>Test results obtained from Noise2Noise paper, using Monte Carlo rendered images</a:t>
            </a:r>
            <a:endParaRPr/>
          </a:p>
        </p:txBody>
      </p:sp>
      <p:pic>
        <p:nvPicPr>
          <p:cNvPr id="166" name="Google Shape;166;p19"/>
          <p:cNvPicPr preferRelativeResize="0"/>
          <p:nvPr/>
        </p:nvPicPr>
        <p:blipFill>
          <a:blip r:embed="rId3">
            <a:alphaModFix/>
          </a:blip>
          <a:stretch>
            <a:fillRect/>
          </a:stretch>
        </p:blipFill>
        <p:spPr>
          <a:xfrm>
            <a:off x="303000" y="1416000"/>
            <a:ext cx="8538001" cy="2196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0"/>
          <p:cNvSpPr txBox="1"/>
          <p:nvPr/>
        </p:nvSpPr>
        <p:spPr>
          <a:xfrm>
            <a:off x="1657800" y="4145150"/>
            <a:ext cx="5828400" cy="427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t>Test results obtained from Noise2Noise paper, using undersampled MRI scans</a:t>
            </a:r>
            <a:endParaRPr/>
          </a:p>
        </p:txBody>
      </p:sp>
      <p:pic>
        <p:nvPicPr>
          <p:cNvPr id="172" name="Google Shape;172;p20"/>
          <p:cNvPicPr preferRelativeResize="0"/>
          <p:nvPr/>
        </p:nvPicPr>
        <p:blipFill>
          <a:blip r:embed="rId3">
            <a:alphaModFix/>
          </a:blip>
          <a:stretch>
            <a:fillRect/>
          </a:stretch>
        </p:blipFill>
        <p:spPr>
          <a:xfrm>
            <a:off x="1568250" y="549300"/>
            <a:ext cx="6007490" cy="3595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Proposed</a:t>
            </a:r>
            <a:r>
              <a:rPr lang="en">
                <a:solidFill>
                  <a:srgbClr val="000000"/>
                </a:solidFill>
              </a:rPr>
              <a:t> work </a:t>
            </a:r>
            <a:endParaRPr>
              <a:solidFill>
                <a:srgbClr val="000000"/>
              </a:solidFill>
            </a:endParaRPr>
          </a:p>
        </p:txBody>
      </p:sp>
      <p:sp>
        <p:nvSpPr>
          <p:cNvPr id="178" name="Google Shape;178;p2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7500" lvl="0" marL="457200" rtl="0" algn="l">
              <a:lnSpc>
                <a:spcPct val="200000"/>
              </a:lnSpc>
              <a:spcBef>
                <a:spcPts val="0"/>
              </a:spcBef>
              <a:spcAft>
                <a:spcPts val="0"/>
              </a:spcAft>
              <a:buSzPts val="1400"/>
              <a:buChar char="●"/>
            </a:pPr>
            <a:r>
              <a:rPr lang="en" sz="1400"/>
              <a:t>Implement CNN in keras to replicate their findings</a:t>
            </a:r>
            <a:endParaRPr sz="1400"/>
          </a:p>
          <a:p>
            <a:pPr indent="-317500" lvl="1" marL="914400" rtl="0" algn="l">
              <a:lnSpc>
                <a:spcPct val="200000"/>
              </a:lnSpc>
              <a:spcBef>
                <a:spcPts val="0"/>
              </a:spcBef>
              <a:spcAft>
                <a:spcPts val="0"/>
              </a:spcAft>
              <a:buSzPts val="1400"/>
              <a:buChar char="○"/>
            </a:pPr>
            <a:r>
              <a:rPr lang="en" sz="1400"/>
              <a:t>Prepare noisy training and target images using specified noise filters</a:t>
            </a:r>
            <a:endParaRPr sz="1400"/>
          </a:p>
          <a:p>
            <a:pPr indent="-317500" lvl="1" marL="914400" rtl="0" algn="l">
              <a:lnSpc>
                <a:spcPct val="200000"/>
              </a:lnSpc>
              <a:spcBef>
                <a:spcPts val="0"/>
              </a:spcBef>
              <a:spcAft>
                <a:spcPts val="0"/>
              </a:spcAft>
              <a:buSzPts val="1400"/>
              <a:buChar char="○"/>
            </a:pPr>
            <a:r>
              <a:rPr lang="en" sz="1400"/>
              <a:t>Filter types: Gaussian, Poisson, Multiplicative Bernoulli, Text overlay</a:t>
            </a:r>
            <a:endParaRPr sz="1400"/>
          </a:p>
          <a:p>
            <a:pPr indent="-317500" lvl="1" marL="914400" rtl="0" algn="l">
              <a:lnSpc>
                <a:spcPct val="200000"/>
              </a:lnSpc>
              <a:spcBef>
                <a:spcPts val="0"/>
              </a:spcBef>
              <a:spcAft>
                <a:spcPts val="0"/>
              </a:spcAft>
              <a:buSzPts val="1400"/>
              <a:buChar char="○"/>
            </a:pPr>
            <a:r>
              <a:rPr lang="en" sz="1400"/>
              <a:t>Train models and evaluate the results</a:t>
            </a:r>
            <a:endParaRPr sz="14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